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6"/>
  </p:notesMasterIdLst>
  <p:sldIdLst>
    <p:sldId id="337" r:id="rId3"/>
    <p:sldId id="355" r:id="rId4"/>
    <p:sldId id="356" r:id="rId5"/>
    <p:sldId id="377" r:id="rId6"/>
    <p:sldId id="351" r:id="rId7"/>
    <p:sldId id="346" r:id="rId8"/>
    <p:sldId id="354" r:id="rId9"/>
    <p:sldId id="357" r:id="rId10"/>
    <p:sldId id="363" r:id="rId11"/>
    <p:sldId id="359" r:id="rId12"/>
    <p:sldId id="358" r:id="rId13"/>
    <p:sldId id="360" r:id="rId14"/>
    <p:sldId id="361" r:id="rId15"/>
    <p:sldId id="362" r:id="rId16"/>
    <p:sldId id="364" r:id="rId17"/>
    <p:sldId id="378" r:id="rId18"/>
    <p:sldId id="365" r:id="rId19"/>
    <p:sldId id="366" r:id="rId20"/>
    <p:sldId id="352" r:id="rId21"/>
    <p:sldId id="332" r:id="rId22"/>
    <p:sldId id="338" r:id="rId23"/>
    <p:sldId id="339" r:id="rId24"/>
    <p:sldId id="367" r:id="rId25"/>
    <p:sldId id="340" r:id="rId26"/>
    <p:sldId id="341" r:id="rId27"/>
    <p:sldId id="342" r:id="rId28"/>
    <p:sldId id="343" r:id="rId29"/>
    <p:sldId id="344" r:id="rId30"/>
    <p:sldId id="345" r:id="rId31"/>
    <p:sldId id="379" r:id="rId32"/>
    <p:sldId id="368" r:id="rId33"/>
    <p:sldId id="353" r:id="rId34"/>
    <p:sldId id="311" r:id="rId35"/>
    <p:sldId id="369" r:id="rId36"/>
    <p:sldId id="313" r:id="rId37"/>
    <p:sldId id="370" r:id="rId38"/>
    <p:sldId id="373" r:id="rId39"/>
    <p:sldId id="372" r:id="rId40"/>
    <p:sldId id="374" r:id="rId41"/>
    <p:sldId id="375" r:id="rId42"/>
    <p:sldId id="376" r:id="rId43"/>
    <p:sldId id="316" r:id="rId44"/>
    <p:sldId id="317" r:id="rId45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336699"/>
    <a:srgbClr val="00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3" autoAdjust="0"/>
    <p:restoredTop sz="94660"/>
  </p:normalViewPr>
  <p:slideViewPr>
    <p:cSldViewPr snapToGrid="0">
      <p:cViewPr varScale="1">
        <p:scale>
          <a:sx n="50" d="100"/>
          <a:sy n="50" d="100"/>
        </p:scale>
        <p:origin x="12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1391220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544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0097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51797721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</p:spTree>
    <p:extLst>
      <p:ext uri="{BB962C8B-B14F-4D97-AF65-F5344CB8AC3E}">
        <p14:creationId xmlns:p14="http://schemas.microsoft.com/office/powerpoint/2010/main" val="387909387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171775514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</p:spTree>
    <p:extLst>
      <p:ext uri="{BB962C8B-B14F-4D97-AF65-F5344CB8AC3E}">
        <p14:creationId xmlns:p14="http://schemas.microsoft.com/office/powerpoint/2010/main" val="79754402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231814363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07663804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  <a:lvl2pPr>
              <a:defRPr>
                <a:latin typeface="+mn-lt"/>
                <a:ea typeface="+mn-ea"/>
                <a:cs typeface="+mn-cs"/>
                <a:sym typeface="Gill Sans Light"/>
              </a:defRPr>
            </a:lvl2pPr>
            <a:lvl3pPr>
              <a:defRPr>
                <a:latin typeface="+mn-lt"/>
                <a:ea typeface="+mn-ea"/>
                <a:cs typeface="+mn-cs"/>
                <a:sym typeface="Gill Sans Light"/>
              </a:defRPr>
            </a:lvl3pPr>
            <a:lvl4pPr>
              <a:defRPr>
                <a:latin typeface="+mn-lt"/>
                <a:ea typeface="+mn-ea"/>
                <a:cs typeface="+mn-cs"/>
                <a:sym typeface="Gill Sans Light"/>
              </a:defRPr>
            </a:lvl4pPr>
            <a:lvl5pPr>
              <a:defRPr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69554567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5149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83148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4543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2077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01466661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</p:sldLayoutIdLst>
  <p:transition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14131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1pPr>
      <a:lvl2pPr indent="2286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2pPr>
      <a:lvl3pPr indent="4572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3pPr>
      <a:lvl4pPr indent="6858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4pPr>
      <a:lvl5pPr indent="9144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5pPr>
      <a:lvl6pPr indent="11430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indent="13716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indent="16002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indent="18288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HTML 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Continuación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07717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graphicFrame>
        <p:nvGraphicFramePr>
          <p:cNvPr id="5" name="Table 262"/>
          <p:cNvGraphicFramePr/>
          <p:nvPr>
            <p:extLst>
              <p:ext uri="{D42A27DB-BD31-4B8C-83A1-F6EECF244321}">
                <p14:modId xmlns:p14="http://schemas.microsoft.com/office/powerpoint/2010/main" val="2352282890"/>
              </p:ext>
            </p:extLst>
          </p:nvPr>
        </p:nvGraphicFramePr>
        <p:xfrm>
          <a:off x="524934" y="2000250"/>
          <a:ext cx="11954932" cy="7315196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251200"/>
                <a:gridCol w="4250266"/>
                <a:gridCol w="4453466"/>
              </a:tblGrid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FFFFFF"/>
                          </a:solidFill>
                        </a:rPr>
                        <a:t>Tipo</a:t>
                      </a:r>
                      <a:r>
                        <a:rPr sz="2400" dirty="0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sz="2400" dirty="0" smtClean="0">
                          <a:solidFill>
                            <a:srgbClr val="FFFFFF"/>
                          </a:solidFill>
                        </a:rPr>
                        <a:t>campo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FFFFFF"/>
                          </a:solidFill>
                        </a:rPr>
                        <a:t>Código</a:t>
                      </a:r>
                      <a:r>
                        <a:rPr sz="2400" dirty="0">
                          <a:solidFill>
                            <a:srgbClr val="FFFFFF"/>
                          </a:solidFill>
                        </a:rPr>
                        <a:t> HTML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Notas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FFFFFF"/>
                          </a:solidFill>
                        </a:rPr>
                        <a:t>url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&lt;input type="</a:t>
                      </a:r>
                      <a:r>
                        <a:rPr sz="2400" dirty="0" err="1">
                          <a:solidFill>
                            <a:srgbClr val="5A5F5E"/>
                          </a:solidFill>
                        </a:rPr>
                        <a:t>url</a:t>
                      </a: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"&gt;</a:t>
                      </a:r>
                    </a:p>
                  </a:txBody>
                  <a:tcPr marL="50800" marR="50800" marT="50800" marB="5080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24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correo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&lt;input type="email"&gt;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numérico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&lt;input type="number"&gt;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puede combinarse con step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rango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&lt;input type="range" min="0" max="10" step="2"&gt;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fecha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&lt;input type="date"&gt;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</a:rPr>
                        <a:t>también existe para hora, semana, mes ...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FFFFFF"/>
                          </a:solidFill>
                        </a:rPr>
                        <a:t>búsqueda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&lt;input type="search"&gt;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24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828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graphicFrame>
        <p:nvGraphicFramePr>
          <p:cNvPr id="5" name="Table 262"/>
          <p:cNvGraphicFramePr/>
          <p:nvPr>
            <p:extLst>
              <p:ext uri="{D42A27DB-BD31-4B8C-83A1-F6EECF244321}">
                <p14:modId xmlns:p14="http://schemas.microsoft.com/office/powerpoint/2010/main" val="1472776832"/>
              </p:ext>
            </p:extLst>
          </p:nvPr>
        </p:nvGraphicFramePr>
        <p:xfrm>
          <a:off x="524934" y="2876550"/>
          <a:ext cx="11954932" cy="522514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251200"/>
                <a:gridCol w="4250266"/>
                <a:gridCol w="4453466"/>
              </a:tblGrid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FFFFFF"/>
                          </a:solidFill>
                        </a:rPr>
                        <a:t>Tipo</a:t>
                      </a:r>
                      <a:r>
                        <a:rPr sz="2400" dirty="0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sz="2400" dirty="0" smtClean="0">
                          <a:solidFill>
                            <a:srgbClr val="FFFFFF"/>
                          </a:solidFill>
                        </a:rPr>
                        <a:t>campo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FFFFFF"/>
                          </a:solidFill>
                        </a:rPr>
                        <a:t>Código</a:t>
                      </a:r>
                      <a:r>
                        <a:rPr sz="2400" dirty="0">
                          <a:solidFill>
                            <a:srgbClr val="FFFFFF"/>
                          </a:solidFill>
                        </a:rPr>
                        <a:t> HTML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Notas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err="1" smtClean="0">
                          <a:solidFill>
                            <a:srgbClr val="FFFFFF"/>
                          </a:solidFill>
                        </a:rPr>
                        <a:t>Hidden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&lt;input 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type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=“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hidden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”&gt;</a:t>
                      </a:r>
                      <a:endParaRPr sz="24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2400"/>
                      </a:pPr>
                      <a:r>
                        <a:rPr lang="es-AR" dirty="0" smtClean="0"/>
                        <a:t>Campo oculto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err="1" smtClean="0">
                          <a:solidFill>
                            <a:srgbClr val="FFFFFF"/>
                          </a:solidFill>
                        </a:rPr>
                        <a:t>Reset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&lt;input type</a:t>
                      </a:r>
                      <a:r>
                        <a:rPr sz="2400" dirty="0" smtClean="0">
                          <a:solidFill>
                            <a:srgbClr val="5A5F5E"/>
                          </a:solidFill>
                        </a:rPr>
                        <a:t>="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reset</a:t>
                      </a:r>
                      <a:r>
                        <a:rPr sz="2400" dirty="0" smtClean="0">
                          <a:solidFill>
                            <a:srgbClr val="5A5F5E"/>
                          </a:solidFill>
                        </a:rPr>
                        <a:t>"&gt;</a:t>
                      </a:r>
                      <a:endParaRPr sz="24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24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err="1" smtClean="0">
                          <a:solidFill>
                            <a:srgbClr val="FFFFFF"/>
                          </a:solidFill>
                        </a:rPr>
                        <a:t>Button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&lt;input type</a:t>
                      </a:r>
                      <a:r>
                        <a:rPr sz="2400" dirty="0" smtClean="0">
                          <a:solidFill>
                            <a:srgbClr val="5A5F5E"/>
                          </a:solidFill>
                        </a:rPr>
                        <a:t>=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“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button</a:t>
                      </a:r>
                      <a:r>
                        <a:rPr sz="2400" dirty="0" smtClean="0">
                          <a:solidFill>
                            <a:srgbClr val="5A5F5E"/>
                          </a:solidFill>
                        </a:rPr>
                        <a:t>"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 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onclick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=“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msj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()”</a:t>
                      </a:r>
                      <a:r>
                        <a:rPr sz="2400" dirty="0" smtClean="0">
                          <a:solidFill>
                            <a:srgbClr val="5A5F5E"/>
                          </a:solidFill>
                        </a:rPr>
                        <a:t>&gt;</a:t>
                      </a:r>
                      <a:endParaRPr sz="24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24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450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err="1" smtClean="0">
                          <a:solidFill>
                            <a:srgbClr val="FFFFFF"/>
                          </a:solidFill>
                        </a:rPr>
                        <a:t>Image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&lt;input type</a:t>
                      </a:r>
                      <a:r>
                        <a:rPr sz="2400" dirty="0" smtClean="0">
                          <a:solidFill>
                            <a:srgbClr val="5A5F5E"/>
                          </a:solidFill>
                        </a:rPr>
                        <a:t>="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image</a:t>
                      </a:r>
                      <a:r>
                        <a:rPr sz="2400" dirty="0" smtClean="0">
                          <a:solidFill>
                            <a:srgbClr val="5A5F5E"/>
                          </a:solidFill>
                        </a:rPr>
                        <a:t>"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 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src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=“…”</a:t>
                      </a:r>
                      <a:r>
                        <a:rPr sz="2400" dirty="0" smtClean="0">
                          <a:solidFill>
                            <a:srgbClr val="5A5F5E"/>
                          </a:solidFill>
                        </a:rPr>
                        <a:t>&gt;</a:t>
                      </a:r>
                      <a:endParaRPr sz="24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5A5F5E"/>
                          </a:solidFill>
                        </a:rPr>
                        <a:t>puede</a:t>
                      </a: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 </a:t>
                      </a:r>
                      <a:r>
                        <a:rPr sz="2400" dirty="0" err="1">
                          <a:solidFill>
                            <a:srgbClr val="5A5F5E"/>
                          </a:solidFill>
                        </a:rPr>
                        <a:t>combinarse</a:t>
                      </a: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 con step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4612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5842" y="2014855"/>
            <a:ext cx="66941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Otros</a:t>
            </a:r>
            <a:r>
              <a:rPr kumimoji="0" lang="es-AR" sz="36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valores del atributo “</a:t>
            </a:r>
            <a:r>
              <a:rPr kumimoji="0" lang="es-AR" sz="3600" b="0" i="0" u="none" strike="noStrike" cap="none" spc="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type</a:t>
            </a:r>
            <a:r>
              <a:rPr kumimoji="0" lang="es-AR" sz="36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”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3597" t="36979" r="24280" b="23698"/>
          <a:stretch/>
        </p:blipFill>
        <p:spPr>
          <a:xfrm>
            <a:off x="1504949" y="3505200"/>
            <a:ext cx="1059937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913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035" y="2029460"/>
            <a:ext cx="756617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Otros atributos del elemento &lt;input&gt;</a:t>
            </a:r>
            <a:endParaRPr kumimoji="0" lang="es-A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936" t="21094" r="13006" b="21093"/>
          <a:stretch/>
        </p:blipFill>
        <p:spPr>
          <a:xfrm>
            <a:off x="941258" y="2899191"/>
            <a:ext cx="11122284" cy="5391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0249" y="8503482"/>
            <a:ext cx="1126430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Readonly</a:t>
            </a:r>
            <a:r>
              <a:rPr lang="es-AR" sz="2800" dirty="0"/>
              <a:t> </a:t>
            </a:r>
            <a:r>
              <a:rPr lang="es-AR" sz="2800" dirty="0" smtClean="0"/>
              <a:t>– Indica que un campo es solo de lectura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Placeholder</a:t>
            </a: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– Describe el contenido que se debe colocar en el campo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687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866900"/>
            <a:ext cx="11920538" cy="2743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&lt;</a:t>
            </a:r>
            <a:r>
              <a:rPr lang="es-AR" sz="3200" b="1" dirty="0" err="1" smtClean="0">
                <a:solidFill>
                  <a:schemeClr val="accent2">
                    <a:lumMod val="50000"/>
                  </a:schemeClr>
                </a:solidFill>
              </a:rPr>
              <a:t>textarea</a:t>
            </a: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Elemento que permite el acceso de texto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multilínea</a:t>
            </a: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Atributos de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textarea</a:t>
            </a: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986" t="60938" r="13446" b="9896"/>
          <a:stretch/>
        </p:blipFill>
        <p:spPr>
          <a:xfrm>
            <a:off x="2300882" y="4873114"/>
            <a:ext cx="8776098" cy="2228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133" t="29166" r="15642" b="45833"/>
          <a:stretch/>
        </p:blipFill>
        <p:spPr>
          <a:xfrm>
            <a:off x="2300882" y="7364978"/>
            <a:ext cx="8776098" cy="19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1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866900"/>
            <a:ext cx="11920538" cy="2743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&lt;</a:t>
            </a:r>
            <a:r>
              <a:rPr lang="es-AR" sz="3200" b="1" dirty="0" err="1" smtClean="0">
                <a:solidFill>
                  <a:schemeClr val="accent2">
                    <a:lumMod val="50000"/>
                  </a:schemeClr>
                </a:solidFill>
              </a:rPr>
              <a:t>select</a:t>
            </a:r>
            <a:r>
              <a:rPr lang="es-AR" sz="3200" b="1" dirty="0">
                <a:solidFill>
                  <a:schemeClr val="accent2">
                    <a:lumMod val="50000"/>
                  </a:schemeClr>
                </a:solidFill>
              </a:rPr>
              <a:t>&gt;</a:t>
            </a:r>
            <a:endParaRPr lang="es-AR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Permite crear una lista desplegable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Atributos de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select</a:t>
            </a: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79" t="57552" r="18130" b="15886"/>
          <a:stretch/>
        </p:blipFill>
        <p:spPr>
          <a:xfrm>
            <a:off x="2183986" y="4840107"/>
            <a:ext cx="9009887" cy="2258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425" t="26823" r="22230" b="50261"/>
          <a:stretch/>
        </p:blipFill>
        <p:spPr>
          <a:xfrm>
            <a:off x="2183985" y="7328120"/>
            <a:ext cx="9009887" cy="20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81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866900"/>
            <a:ext cx="11920538" cy="2743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&lt;</a:t>
            </a:r>
            <a:r>
              <a:rPr lang="es-AR" sz="3200" b="1" dirty="0" err="1" smtClean="0">
                <a:solidFill>
                  <a:schemeClr val="accent2">
                    <a:lumMod val="50000"/>
                  </a:schemeClr>
                </a:solidFill>
              </a:rPr>
              <a:t>select</a:t>
            </a: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&gt; / &lt;</a:t>
            </a:r>
            <a:r>
              <a:rPr lang="es-AR" sz="3200" b="1" dirty="0" err="1" smtClean="0">
                <a:solidFill>
                  <a:schemeClr val="accent2">
                    <a:lumMod val="50000"/>
                  </a:schemeClr>
                </a:solidFill>
              </a:rPr>
              <a:t>optgroup</a:t>
            </a: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Permite agrupar opciones relacionadas de un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select</a:t>
            </a: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Atributos de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option</a:t>
            </a: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987" t="63542" r="14324" b="9375"/>
          <a:stretch/>
        </p:blipFill>
        <p:spPr>
          <a:xfrm>
            <a:off x="2183987" y="4837981"/>
            <a:ext cx="9009888" cy="2154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279" t="28385" r="19887" b="45157"/>
          <a:stretch/>
        </p:blipFill>
        <p:spPr>
          <a:xfrm>
            <a:off x="2183988" y="7219950"/>
            <a:ext cx="9009887" cy="23174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2279" t="68674" r="19887" b="27865"/>
          <a:stretch/>
        </p:blipFill>
        <p:spPr>
          <a:xfrm>
            <a:off x="2183987" y="9234282"/>
            <a:ext cx="9009887" cy="3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94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866900"/>
            <a:ext cx="11920538" cy="2743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&lt;</a:t>
            </a:r>
            <a:r>
              <a:rPr lang="es-AR" sz="3200" b="1" dirty="0" err="1" smtClean="0">
                <a:solidFill>
                  <a:schemeClr val="accent2">
                    <a:lumMod val="50000"/>
                  </a:schemeClr>
                </a:solidFill>
              </a:rPr>
              <a:t>fieldset</a:t>
            </a: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Permite agrupar elementos relacionados de un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form</a:t>
            </a: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Ejemplo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279" t="31250" r="16227" b="16146"/>
          <a:stretch/>
        </p:blipFill>
        <p:spPr>
          <a:xfrm>
            <a:off x="1787524" y="4819649"/>
            <a:ext cx="9429751" cy="45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71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866900"/>
            <a:ext cx="11920538" cy="2743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&lt;</a:t>
            </a:r>
            <a:r>
              <a:rPr lang="es-AR" sz="3200" b="1" dirty="0" err="1" smtClean="0">
                <a:solidFill>
                  <a:schemeClr val="accent2">
                    <a:lumMod val="50000"/>
                  </a:schemeClr>
                </a:solidFill>
              </a:rPr>
              <a:t>label</a:t>
            </a: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Define un rótulo para cada input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Ejemplo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133" t="30990" r="20620" b="41146"/>
          <a:stretch/>
        </p:blipFill>
        <p:spPr>
          <a:xfrm>
            <a:off x="1235043" y="4963705"/>
            <a:ext cx="10534711" cy="288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002" y="8200211"/>
            <a:ext cx="1110079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sz="3200" dirty="0" smtClean="0"/>
              <a:t>Para seleccionar un radio se puede </a:t>
            </a:r>
            <a:r>
              <a:rPr lang="es-AR" sz="3200" dirty="0" err="1" smtClean="0"/>
              <a:t>clickear</a:t>
            </a:r>
            <a:r>
              <a:rPr lang="es-AR" sz="3200" dirty="0" smtClean="0"/>
              <a:t> tanto en el radio</a:t>
            </a:r>
            <a:br>
              <a:rPr lang="es-AR" sz="3200" dirty="0" smtClean="0"/>
            </a:br>
            <a:r>
              <a:rPr lang="es-AR" sz="3200" dirty="0" smtClean="0"/>
              <a:t>como en el </a:t>
            </a:r>
            <a:r>
              <a:rPr lang="es-AR" sz="3200" dirty="0" err="1" smtClean="0"/>
              <a:t>label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6530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Elementos del 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header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20570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Repaso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727230"/>
            <a:ext cx="11563350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HTML es un lenguaje que permite la creación de páginas web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Está basado en etiquetas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 adoptado como un estándar por la W3C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Se recomienda separar el contenido de la presentación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Los componentes principales son los elementos y sus atributos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Los documentos HTML se dividen en dos secciones: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Body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 y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Header</a:t>
            </a:r>
            <a:endParaRPr lang="es-AR" sz="36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09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727230"/>
            <a:ext cx="11563350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/>
            </a:r>
            <a:br>
              <a:rPr lang="es-AR" sz="3600" dirty="0"/>
            </a:br>
            <a:r>
              <a:rPr lang="es-AR" sz="3600" dirty="0"/>
              <a:t>Se incluyen en la sección del &lt;head&gt;</a:t>
            </a:r>
          </a:p>
          <a:p>
            <a:pPr lvl="0"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Son datos que están relacionados con el propio documento HTML</a:t>
            </a:r>
          </a:p>
          <a:p>
            <a:pPr lvl="0"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Permiten definir:</a:t>
            </a:r>
          </a:p>
          <a:p>
            <a:pPr marL="571500" lvl="0" indent="-5715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Título del documento</a:t>
            </a:r>
          </a:p>
          <a:p>
            <a:pPr marL="571500" lvl="0" indent="-5715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Estilos</a:t>
            </a:r>
          </a:p>
          <a:p>
            <a:pPr marL="571500" lvl="0" indent="-5715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Scripts</a:t>
            </a:r>
          </a:p>
          <a:p>
            <a:pPr marL="571500" lvl="0" indent="-5715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Links</a:t>
            </a:r>
          </a:p>
          <a:p>
            <a:pPr marL="571500" lvl="0" indent="-5715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/>
              <a:t>I</a:t>
            </a:r>
            <a:r>
              <a:rPr lang="es-AR" sz="3600" dirty="0" smtClean="0"/>
              <a:t>nformación Meta</a:t>
            </a:r>
          </a:p>
        </p:txBody>
      </p:sp>
    </p:spTree>
    <p:extLst>
      <p:ext uri="{BB962C8B-B14F-4D97-AF65-F5344CB8AC3E}">
        <p14:creationId xmlns:p14="http://schemas.microsoft.com/office/powerpoint/2010/main" val="176492979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866900"/>
            <a:ext cx="11563350" cy="13779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/>
              <a:t>Un head típico de una página web es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7807" t="27470" r="40937" b="20608"/>
          <a:stretch/>
        </p:blipFill>
        <p:spPr bwMode="auto">
          <a:xfrm>
            <a:off x="1506536" y="3498850"/>
            <a:ext cx="9999664" cy="5549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4154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866900"/>
            <a:ext cx="11928475" cy="66865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b="1" dirty="0" smtClean="0">
                <a:solidFill>
                  <a:schemeClr val="accent2">
                    <a:lumMod val="50000"/>
                  </a:schemeClr>
                </a:solidFill>
              </a:rPr>
              <a:t>&lt;</a:t>
            </a:r>
            <a:r>
              <a:rPr lang="es-AR" sz="4000" b="1" dirty="0" err="1" smtClean="0">
                <a:solidFill>
                  <a:schemeClr val="accent2">
                    <a:lumMod val="50000"/>
                  </a:schemeClr>
                </a:solidFill>
              </a:rPr>
              <a:t>Title</a:t>
            </a:r>
            <a:r>
              <a:rPr lang="es-AR" sz="4000" b="1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Establece el título de la 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página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Los navegadores muestran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ese atributo como el título de la ventana del navegador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 utilizado por los motores de búsqueda como el título de los resultados de las búsquedas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 un elemento obligatorio</a:t>
            </a:r>
          </a:p>
        </p:txBody>
      </p:sp>
      <p:pic>
        <p:nvPicPr>
          <p:cNvPr id="1026" name="Picture 2" descr="http://4.bp.blogspot.com/-iJMbWUIDhkM/U6YRp3y7jbI/AAAAAAAAAVc/uzxhhxvnEXE/s1600/etiqueta-ti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75" y="2062971"/>
            <a:ext cx="5042096" cy="2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920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2062971"/>
            <a:ext cx="11525447" cy="72009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b="1" dirty="0" smtClean="0">
                <a:solidFill>
                  <a:schemeClr val="accent2">
                    <a:lumMod val="50000"/>
                  </a:schemeClr>
                </a:solidFill>
              </a:rPr>
              <a:t>&lt;Links&gt;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Permiten definir relaciones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entre los documentos HTML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y otros documentos y 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recursos</a:t>
            </a:r>
          </a:p>
          <a:p>
            <a:pPr lvl="4" indent="0"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		&lt;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link 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rel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="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icon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" 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href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="/appleicon.png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"/&gt;</a:t>
            </a:r>
            <a:endParaRPr lang="es-AR" sz="2800" dirty="0">
              <a:solidFill>
                <a:schemeClr val="accent2">
                  <a:lumMod val="50000"/>
                </a:schemeClr>
              </a:solidFill>
            </a:endParaRPr>
          </a:p>
          <a:p>
            <a:pPr lvl="4" indent="0"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		&lt;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link 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rel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="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apple-touch-icon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" 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href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="/appleicon.png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"/&gt;</a:t>
            </a:r>
            <a:endParaRPr lang="es-AR" sz="2800" dirty="0">
              <a:solidFill>
                <a:schemeClr val="accent2">
                  <a:lumMod val="50000"/>
                </a:schemeClr>
              </a:solidFill>
            </a:endParaRPr>
          </a:p>
          <a:p>
            <a:pPr lvl="4" indent="0"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		&lt;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link 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rel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="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apple-touch-startup-image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" 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href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="startup.png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"/&gt;</a:t>
            </a:r>
            <a:endParaRPr lang="es-AR" sz="2800" dirty="0">
              <a:solidFill>
                <a:schemeClr val="accent2">
                  <a:lumMod val="50000"/>
                </a:schemeClr>
              </a:solidFill>
            </a:endParaRPr>
          </a:p>
          <a:p>
            <a:pPr lvl="4" indent="0"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		&lt;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link 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rel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="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stylesheet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" </a:t>
            </a:r>
            <a:r>
              <a:rPr lang="es-AR" sz="2800" dirty="0" err="1">
                <a:solidFill>
                  <a:schemeClr val="accent2">
                    <a:lumMod val="50000"/>
                  </a:schemeClr>
                </a:solidFill>
              </a:rPr>
              <a:t>href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="styles.css"/&gt;</a:t>
            </a:r>
            <a:endParaRPr lang="es-AR" sz="28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 descr="https://pbs.twimg.com/profile_images/2485479919/logo_lin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2155242"/>
            <a:ext cx="4133850" cy="350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11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866900"/>
            <a:ext cx="11928475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b="1" dirty="0" smtClean="0">
                <a:solidFill>
                  <a:schemeClr val="accent2">
                    <a:lumMod val="50000"/>
                  </a:schemeClr>
                </a:solidFill>
              </a:rPr>
              <a:t>&lt;Meta&gt;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Permite especificar información importante sobre la página como la descripción de la página, palabras claves, autor,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etc</a:t>
            </a:r>
            <a:endParaRPr lang="es-AR" sz="36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Se pueden incluir varios Metadatos especificando propiedad y valor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 usada por los browsers, por motores de búsqueda y por otros servicios web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Generalmente se utilizan sólo los atributos “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name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” y “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content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505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538161" y="6216648"/>
            <a:ext cx="11928475" cy="3276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http-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equiv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: define el intervalo de tiempo en segundos para que el documento se actualice o refresque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Charset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: establece el estándar de codificación de caracteres utilizado</a:t>
            </a:r>
          </a:p>
        </p:txBody>
      </p:sp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028" t="18490" r="59126" b="59896"/>
          <a:stretch/>
        </p:blipFill>
        <p:spPr>
          <a:xfrm>
            <a:off x="1317545" y="2711448"/>
            <a:ext cx="10369708" cy="36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22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866900"/>
            <a:ext cx="11928475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4000" dirty="0" smtClean="0">
                <a:solidFill>
                  <a:schemeClr val="accent2">
                    <a:lumMod val="50000"/>
                  </a:schemeClr>
                </a:solidFill>
              </a:rPr>
              <a:t>Otros tipos de metadatos son:</a:t>
            </a:r>
          </a:p>
          <a:p>
            <a:pPr marL="742950" indent="-74295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4000" dirty="0" err="1" smtClean="0">
                <a:solidFill>
                  <a:schemeClr val="accent2">
                    <a:lumMod val="50000"/>
                  </a:schemeClr>
                </a:solidFill>
              </a:rPr>
              <a:t>Viewport</a:t>
            </a:r>
            <a:endParaRPr lang="es-AR" sz="40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742950" indent="-74295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4000" dirty="0" smtClean="0">
                <a:solidFill>
                  <a:schemeClr val="accent2">
                    <a:lumMod val="50000"/>
                  </a:schemeClr>
                </a:solidFill>
              </a:rPr>
              <a:t>Apple-</a:t>
            </a:r>
            <a:r>
              <a:rPr lang="es-AR" sz="4000" dirty="0" err="1" smtClean="0">
                <a:solidFill>
                  <a:schemeClr val="accent2">
                    <a:lumMod val="50000"/>
                  </a:schemeClr>
                </a:solidFill>
              </a:rPr>
              <a:t>mobile</a:t>
            </a:r>
            <a:r>
              <a:rPr lang="es-AR" sz="4000" dirty="0" smtClean="0">
                <a:solidFill>
                  <a:schemeClr val="accent2">
                    <a:lumMod val="50000"/>
                  </a:schemeClr>
                </a:solidFill>
              </a:rPr>
              <a:t>-web-</a:t>
            </a:r>
            <a:r>
              <a:rPr lang="es-AR" sz="4000" dirty="0" err="1" smtClean="0">
                <a:solidFill>
                  <a:schemeClr val="accent2">
                    <a:lumMod val="50000"/>
                  </a:schemeClr>
                </a:solidFill>
              </a:rPr>
              <a:t>capable</a:t>
            </a:r>
            <a:endParaRPr lang="es-AR" sz="40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742950" indent="-74295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4000" dirty="0" err="1" smtClean="0">
                <a:solidFill>
                  <a:schemeClr val="accent2">
                    <a:lumMod val="50000"/>
                  </a:schemeClr>
                </a:solidFill>
              </a:rPr>
              <a:t>Format-detection</a:t>
            </a:r>
            <a:endParaRPr lang="es-AR" sz="40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5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2133600"/>
            <a:ext cx="11547475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b="1" dirty="0" err="1" smtClean="0">
                <a:solidFill>
                  <a:schemeClr val="accent2">
                    <a:lumMod val="50000"/>
                  </a:schemeClr>
                </a:solidFill>
              </a:rPr>
              <a:t>Viewport</a:t>
            </a:r>
            <a:endParaRPr lang="es-AR" sz="36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El contenido de las páginas web se debe adaptar a las dimensiones del dispositivo que se utiliza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Todos los navegadores al entrar a un sitio web analizan el tamaño total de la página y lo escalan para que se muestre en la ventana del navegador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Los resultados pueden ser incorrectos, ya que el navegador desconoce las dimensiones del dispositivo sobre el cual se está accediendo a la web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La página se muestra como si se estuviera viendo desde una computadora de escritorio</a:t>
            </a:r>
          </a:p>
        </p:txBody>
      </p:sp>
    </p:spTree>
    <p:extLst>
      <p:ext uri="{BB962C8B-B14F-4D97-AF65-F5344CB8AC3E}">
        <p14:creationId xmlns:p14="http://schemas.microsoft.com/office/powerpoint/2010/main" val="946729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866900"/>
            <a:ext cx="11547475" cy="43243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El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metadata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 “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viewport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” permite al programador definir el ancho, el alto y la escala del área usada por el navegador para mostrar el contenido, y de este modo adaptar la página web a las dimensiones de la pantalla del dispositivo</a:t>
            </a:r>
          </a:p>
        </p:txBody>
      </p:sp>
      <p:pic>
        <p:nvPicPr>
          <p:cNvPr id="2050" name="Picture 2" descr="http://www.imwd.net/sp15-3340011/mtc015/ResearchProject/images/viewport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14" y="5886450"/>
            <a:ext cx="7162572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79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752600"/>
            <a:ext cx="11547475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b="1" dirty="0" smtClean="0">
                <a:solidFill>
                  <a:schemeClr val="accent2">
                    <a:lumMod val="50000"/>
                  </a:schemeClr>
                </a:solidFill>
              </a:rPr>
              <a:t>Apple-</a:t>
            </a:r>
            <a:r>
              <a:rPr lang="es-AR" sz="3600" b="1" dirty="0" err="1" smtClean="0">
                <a:solidFill>
                  <a:schemeClr val="accent2">
                    <a:lumMod val="50000"/>
                  </a:schemeClr>
                </a:solidFill>
              </a:rPr>
              <a:t>mobile</a:t>
            </a:r>
            <a:r>
              <a:rPr lang="es-AR" sz="3600" b="1" dirty="0" smtClean="0">
                <a:solidFill>
                  <a:schemeClr val="accent2">
                    <a:lumMod val="50000"/>
                  </a:schemeClr>
                </a:solidFill>
              </a:rPr>
              <a:t>-web-</a:t>
            </a:r>
            <a:r>
              <a:rPr lang="es-AR" sz="3600" b="1" dirty="0" err="1" smtClean="0">
                <a:solidFill>
                  <a:schemeClr val="accent2">
                    <a:lumMod val="50000"/>
                  </a:schemeClr>
                </a:solidFill>
              </a:rPr>
              <a:t>capable</a:t>
            </a:r>
            <a:endParaRPr lang="es-AR" sz="36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Es de Apple, pero es compatible con Android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Define que una aplicación se ejecute en modo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Fullscreen</a:t>
            </a: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Sólo tiene efecto si la aplicación ha sido agregada previamente en marcadores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puede realizan otras configuraciones para que se vea en pantalla completa como una aplicación nativa, y hasta crear un acceso directo en el menú de aplicaciones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74" t="45313" r="63519" b="51562"/>
          <a:stretch/>
        </p:blipFill>
        <p:spPr>
          <a:xfrm>
            <a:off x="1408904" y="8496300"/>
            <a:ext cx="1018699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52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Repaso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727230"/>
            <a:ext cx="12284075" cy="7492969"/>
          </a:xfrm>
          <a:prstGeom prst="rect">
            <a:avLst/>
          </a:prstGeom>
        </p:spPr>
        <p:txBody>
          <a:bodyPr numCol="2"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lementos HTML:</a:t>
            </a:r>
          </a:p>
          <a:p>
            <a:pPr marL="571500" lvl="4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Títulos de sección &lt;h1&gt;..&lt;h6&gt;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Párrafos &lt;p&gt;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Enlaces &lt;a&gt;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Imágenes &lt;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img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Listas &lt;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ul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&gt; &lt;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ol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&gt; &lt;dl&gt;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Tablas &lt;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table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err="1">
                <a:solidFill>
                  <a:schemeClr val="accent2">
                    <a:lumMod val="50000"/>
                  </a:schemeClr>
                </a:solidFill>
              </a:rPr>
              <a:t>Divs</a:t>
            </a: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 &lt;div&gt; 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Span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&lt;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span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s-AR" sz="32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			   Atributos globales:</a:t>
            </a: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  <a:p>
            <a:pPr marL="3695700" lvl="5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Id</a:t>
            </a: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  <a:p>
            <a:pPr marL="3695700" lvl="5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Class</a:t>
            </a: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  <a:p>
            <a:pPr marL="3695700" lvl="5" indent="-57150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Style</a:t>
            </a: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6502400" y="5473714"/>
            <a:ext cx="1924050" cy="8763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567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</a:t>
            </a:r>
            <a:r>
              <a:rPr lang="es-AR" sz="5400" dirty="0" err="1" smtClean="0"/>
              <a:t>Header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1" y="1514475"/>
            <a:ext cx="11547475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b="1" dirty="0" err="1" smtClean="0">
                <a:solidFill>
                  <a:schemeClr val="accent2">
                    <a:lumMod val="50000"/>
                  </a:schemeClr>
                </a:solidFill>
              </a:rPr>
              <a:t>Format-detection</a:t>
            </a:r>
            <a:endParaRPr lang="es-AR" sz="36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Existe una opción para que cualquier número que parezca un teléfono se transforme automáticamente en un enlace que el usuario puede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clickear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para llamar a ese número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Mediante este meta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tag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se puede habilitar o deshabilitar esta detección automática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pueden 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detectar 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direcciones postales y de correo con la misma técnica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Sirve con Android y iOS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566" t="21354" r="61322" b="76303"/>
          <a:stretch/>
        </p:blipFill>
        <p:spPr>
          <a:xfrm>
            <a:off x="1427953" y="8782050"/>
            <a:ext cx="10186990" cy="4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477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/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GEOlocation</a:t>
            </a: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 api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3895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40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err="1" smtClean="0"/>
              <a:t>Geolocation</a:t>
            </a:r>
            <a:r>
              <a:rPr lang="es-AR" sz="5400" dirty="0" smtClean="0"/>
              <a:t> API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727230"/>
            <a:ext cx="11563350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 una api usada para obtener la identificación geográfica del dispositivo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No es parte de HTML5 pero tiene una api asociada basada en JavaScript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La ubicación es calculada a partir de la IP, WIFI, GPS,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etc</a:t>
            </a:r>
            <a:endParaRPr lang="es-AR" sz="36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Se puede usar siempre y cuando el usuario de la web le de permisos a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7204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xfrm>
            <a:off x="713843" y="1866900"/>
            <a:ext cx="4867807" cy="2146300"/>
          </a:xfrm>
          <a:prstGeom prst="rect">
            <a:avLst/>
          </a:prstGeom>
        </p:spPr>
        <p:txBody>
          <a:bodyPr/>
          <a:lstStyle/>
          <a:p>
            <a:pPr marL="0" lvl="0" indent="0" algn="l">
              <a:lnSpc>
                <a:spcPct val="100000"/>
              </a:lnSpc>
              <a:spcBef>
                <a:spcPts val="1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if (</a:t>
            </a:r>
            <a:r>
              <a:rPr sz="300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navigator.geolocation</a:t>
            </a: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) {</a:t>
            </a:r>
          </a:p>
          <a:p>
            <a:pPr marL="0" lvl="0" indent="0" algn="l">
              <a:lnSpc>
                <a:spcPct val="100000"/>
              </a:lnSpc>
              <a:spcBef>
                <a:spcPts val="1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366CC"/>
                </a:solidFill>
                <a:latin typeface="PT Mono"/>
                <a:ea typeface="PT Mono"/>
                <a:cs typeface="PT Mono"/>
                <a:sym typeface="PT Mono"/>
              </a:rPr>
              <a:t>	// se </a:t>
            </a:r>
            <a:r>
              <a:rPr sz="3000" dirty="0" err="1">
                <a:solidFill>
                  <a:srgbClr val="3366CC"/>
                </a:solidFill>
                <a:latin typeface="PT Mono"/>
                <a:ea typeface="PT Mono"/>
                <a:cs typeface="PT Mono"/>
                <a:sym typeface="PT Mono"/>
              </a:rPr>
              <a:t>soporta</a:t>
            </a:r>
            <a:r>
              <a:rPr sz="3000" dirty="0">
                <a:solidFill>
                  <a:srgbClr val="3366CC"/>
                </a:solidFill>
                <a:latin typeface="PT Mono"/>
                <a:ea typeface="PT Mono"/>
                <a:cs typeface="PT Mono"/>
                <a:sym typeface="PT Mono"/>
              </a:rPr>
              <a:t> geolocation</a:t>
            </a:r>
          </a:p>
          <a:p>
            <a:pPr marL="0" lvl="0" indent="0" algn="l">
              <a:lnSpc>
                <a:spcPct val="100000"/>
              </a:lnSpc>
              <a:spcBef>
                <a:spcPts val="1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</a:p>
        </p:txBody>
      </p:sp>
      <p:sp>
        <p:nvSpPr>
          <p:cNvPr id="4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err="1" smtClean="0">
                <a:solidFill>
                  <a:srgbClr val="000000"/>
                </a:solidFill>
              </a:rPr>
              <a:t>Geolocation</a:t>
            </a:r>
            <a:r>
              <a:rPr lang="es-AR" sz="5400" cap="none" dirty="0" smtClean="0">
                <a:solidFill>
                  <a:srgbClr val="000000"/>
                </a:solidFill>
              </a:rPr>
              <a:t> API</a:t>
            </a:r>
            <a:endParaRPr lang="es-AR" sz="5400" dirty="0"/>
          </a:p>
        </p:txBody>
      </p:sp>
      <p:sp>
        <p:nvSpPr>
          <p:cNvPr id="7" name="Shape 321"/>
          <p:cNvSpPr txBox="1">
            <a:spLocks/>
          </p:cNvSpPr>
          <p:nvPr/>
        </p:nvSpPr>
        <p:spPr>
          <a:xfrm>
            <a:off x="4741078" y="3784600"/>
            <a:ext cx="7908122" cy="574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207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10414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15621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20828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26035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marL="31242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marL="36449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marL="41656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marL="46863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s-AR" sz="3000" dirty="0" smtClean="0">
                <a:solidFill>
                  <a:srgbClr val="3366CC"/>
                </a:solidFill>
                <a:latin typeface="PT Mono"/>
                <a:ea typeface="PT Mono"/>
                <a:cs typeface="PT Mono"/>
                <a:sym typeface="PT Mono"/>
              </a:rPr>
              <a:t>// Verifico si soporta </a:t>
            </a:r>
            <a:r>
              <a:rPr lang="es-AR" sz="3000" dirty="0" err="1" smtClean="0">
                <a:solidFill>
                  <a:srgbClr val="3366CC"/>
                </a:solidFill>
                <a:latin typeface="PT Mono"/>
                <a:ea typeface="PT Mono"/>
                <a:cs typeface="PT Mono"/>
                <a:sym typeface="PT Mono"/>
              </a:rPr>
              <a:t>geolocation</a:t>
            </a:r>
            <a:endParaRPr lang="es-AR" sz="3000" dirty="0" smtClean="0">
              <a:solidFill>
                <a:srgbClr val="3366CC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s-AR" sz="3000" dirty="0" err="1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if</a:t>
            </a: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 (</a:t>
            </a:r>
            <a:r>
              <a:rPr lang="es-AR" sz="3000" dirty="0" err="1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navigator.geolocation</a:t>
            </a: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) {</a:t>
            </a:r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	</a:t>
            </a:r>
            <a:r>
              <a:rPr lang="es-AR" sz="3000" dirty="0" err="1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navigator.geolocation.getCurrentPosition</a:t>
            </a: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( </a:t>
            </a:r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		</a:t>
            </a:r>
            <a:r>
              <a:rPr lang="es-AR" sz="3000" dirty="0" err="1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handle_success</a:t>
            </a: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, </a:t>
            </a:r>
            <a:r>
              <a:rPr lang="es-AR" sz="3000" dirty="0" err="1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handle_errors</a:t>
            </a:r>
            <a:endParaRPr lang="es-AR" sz="3000" dirty="0" smtClean="0">
              <a:solidFill>
                <a:schemeClr val="accent2">
                  <a:lumMod val="50000"/>
                </a:schemeClr>
              </a:solidFill>
              <a:latin typeface="PT Mono"/>
              <a:ea typeface="PT Mono"/>
              <a:cs typeface="PT Mono"/>
              <a:sym typeface="PT Mono"/>
            </a:endParaRPr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	);</a:t>
            </a:r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} </a:t>
            </a:r>
            <a:r>
              <a:rPr lang="es-AR" sz="3000" dirty="0" err="1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else</a:t>
            </a: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 {</a:t>
            </a:r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	</a:t>
            </a:r>
            <a:r>
              <a:rPr lang="es-AR" sz="3000" dirty="0" err="1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x.innerHTML</a:t>
            </a: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 = “Geolocalización no es 						soportado por el navegador”</a:t>
            </a:r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s-AR" sz="3000" dirty="0" smtClean="0">
                <a:solidFill>
                  <a:schemeClr val="accent2">
                    <a:lumMod val="50000"/>
                  </a:schemeClr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lang="es-AR" sz="3000" dirty="0">
              <a:solidFill>
                <a:schemeClr val="accent2">
                  <a:lumMod val="50000"/>
                </a:schemeClr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4289" y="2406570"/>
            <a:ext cx="64649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El navegador soporta la geolocalización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1447" y="4664511"/>
            <a:ext cx="2683427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Si </a:t>
            </a:r>
            <a:b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</a:b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el navegador</a:t>
            </a:r>
            <a:b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</a:b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lo soporta</a:t>
            </a:r>
            <a:b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</a:b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obtenemos</a:t>
            </a: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la</a:t>
            </a:r>
            <a:b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</a:b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ubicación actual</a:t>
            </a:r>
            <a:b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</a:b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sino</a:t>
            </a:r>
            <a:b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</a:b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se muestra un</a:t>
            </a:r>
            <a:b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</a:b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mensaje de</a:t>
            </a:r>
            <a:b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</a:br>
            <a:r>
              <a:rPr kumimoji="0" lang="es-AR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error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err="1" smtClean="0"/>
              <a:t>Geolocation</a:t>
            </a:r>
            <a:r>
              <a:rPr lang="es-AR" sz="5400" dirty="0" smtClean="0"/>
              <a:t> API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727230"/>
            <a:ext cx="11757025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La ubicación del usuario se obtiene a partir de la función:</a:t>
            </a:r>
          </a:p>
          <a:p>
            <a:pPr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err="1" smtClean="0">
                <a:solidFill>
                  <a:srgbClr val="3366CC"/>
                </a:solidFill>
                <a:latin typeface="PT Mono"/>
              </a:rPr>
              <a:t>navigator.geolocation.getCurrentPosition</a:t>
            </a:r>
            <a:r>
              <a:rPr lang="es-AR" sz="3600" dirty="0" smtClean="0">
                <a:solidFill>
                  <a:srgbClr val="3366CC"/>
                </a:solidFill>
                <a:latin typeface="PT Mono"/>
              </a:rPr>
              <a:t/>
            </a:r>
            <a:br>
              <a:rPr lang="es-AR" sz="3600" dirty="0" smtClean="0">
                <a:solidFill>
                  <a:srgbClr val="3366CC"/>
                </a:solidFill>
                <a:latin typeface="PT Mono"/>
              </a:rPr>
            </a:br>
            <a:r>
              <a:rPr lang="es-AR" sz="3600" dirty="0" smtClean="0">
                <a:solidFill>
                  <a:srgbClr val="3366CC"/>
                </a:solidFill>
                <a:latin typeface="PT Mono"/>
              </a:rPr>
              <a:t>(</a:t>
            </a:r>
            <a:r>
              <a:rPr lang="es-AR" sz="3600" dirty="0" err="1" smtClean="0">
                <a:solidFill>
                  <a:srgbClr val="3366CC"/>
                </a:solidFill>
                <a:latin typeface="PT Mono"/>
              </a:rPr>
              <a:t>handle_success</a:t>
            </a:r>
            <a:r>
              <a:rPr lang="es-AR" sz="3600" dirty="0" smtClean="0">
                <a:solidFill>
                  <a:srgbClr val="3366CC"/>
                </a:solidFill>
                <a:latin typeface="PT Mono"/>
              </a:rPr>
              <a:t>, </a:t>
            </a:r>
            <a:r>
              <a:rPr lang="es-AR" sz="3600" dirty="0" err="1" smtClean="0">
                <a:solidFill>
                  <a:srgbClr val="3366CC"/>
                </a:solidFill>
                <a:latin typeface="PT Mono"/>
              </a:rPr>
              <a:t>handle_errors</a:t>
            </a:r>
            <a:r>
              <a:rPr lang="es-AR" sz="3600" dirty="0" smtClean="0">
                <a:solidFill>
                  <a:srgbClr val="3366CC"/>
                </a:solidFill>
                <a:latin typeface="PT Mono"/>
              </a:rPr>
              <a:t>);</a:t>
            </a:r>
          </a:p>
          <a:p>
            <a:pPr algn="l"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Dos parámetros: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handle_success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: método que se ejecuta si se obtiene la posición correctamente</a:t>
            </a:r>
          </a:p>
          <a:p>
            <a:pPr marL="571500" indent="-5715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handle_errors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: método que se ejecuta si no es posible obtener la posición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Si la ejecución es exitosa, el método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handle_success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recibe un objeto “Position”</a:t>
            </a:r>
          </a:p>
        </p:txBody>
      </p:sp>
    </p:spTree>
    <p:extLst>
      <p:ext uri="{BB962C8B-B14F-4D97-AF65-F5344CB8AC3E}">
        <p14:creationId xmlns:p14="http://schemas.microsoft.com/office/powerpoint/2010/main" val="2284382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body" idx="1"/>
          </p:nvPr>
        </p:nvSpPr>
        <p:spPr>
          <a:xfrm>
            <a:off x="744039" y="548798"/>
            <a:ext cx="11905161" cy="8656005"/>
          </a:xfrm>
          <a:prstGeom prst="rect">
            <a:avLst/>
          </a:prstGeom>
        </p:spPr>
        <p:txBody>
          <a:bodyPr/>
          <a:lstStyle/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if (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navigator.geolocation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) {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navigator.geolocation.getCurrentPosition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(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handle_success,handle_errors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); 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160" dirty="0">
              <a:solidFill>
                <a:srgbClr val="535353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function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handle_success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(position) {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alert('Latitude: ' +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position.coords.latitude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+ '\n Longitude: ' +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position.coords.latitude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);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160" dirty="0">
              <a:solidFill>
                <a:srgbClr val="535353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function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handle_errors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(err) { 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switch(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err.code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) {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case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err.PERMISSION_DENIED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: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	alert(“El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usuario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no ha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aceptado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compartir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su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geolocalización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"); break;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case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err.POSITION_UNAVAILABLE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: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	alert(“La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posición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actual no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está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disponible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"); break;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case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err.TIMEOUT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: alert("Timed out"); break; 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	default: alert(“Error </a:t>
            </a:r>
            <a:r>
              <a:rPr sz="2160" dirty="0" err="1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desconocido</a:t>
            </a: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"); break;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	} </a:t>
            </a:r>
          </a:p>
          <a:p>
            <a:pPr marL="0" lvl="0" indent="0" defTabSz="420624">
              <a:lnSpc>
                <a:spcPct val="100000"/>
              </a:lnSpc>
              <a:spcBef>
                <a:spcPts val="1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60" dirty="0">
                <a:solidFill>
                  <a:srgbClr val="535353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err="1" smtClean="0"/>
              <a:t>Geolocation</a:t>
            </a:r>
            <a:r>
              <a:rPr lang="es-AR" sz="5400" dirty="0" smtClean="0"/>
              <a:t> API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797066"/>
            <a:ext cx="11563350" cy="82547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400" dirty="0" smtClean="0">
                <a:solidFill>
                  <a:schemeClr val="accent2">
                    <a:lumMod val="50000"/>
                  </a:schemeClr>
                </a:solidFill>
              </a:rPr>
              <a:t>Objeto Position</a:t>
            </a:r>
          </a:p>
        </p:txBody>
      </p:sp>
      <p:graphicFrame>
        <p:nvGraphicFramePr>
          <p:cNvPr id="4" name="Table 326"/>
          <p:cNvGraphicFramePr/>
          <p:nvPr>
            <p:extLst>
              <p:ext uri="{D42A27DB-BD31-4B8C-83A1-F6EECF244321}">
                <p14:modId xmlns:p14="http://schemas.microsoft.com/office/powerpoint/2010/main" val="3061585318"/>
              </p:ext>
            </p:extLst>
          </p:nvPr>
        </p:nvGraphicFramePr>
        <p:xfrm>
          <a:off x="776625" y="2857500"/>
          <a:ext cx="11507450" cy="6627163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753725"/>
                <a:gridCol w="5753725"/>
              </a:tblGrid>
              <a:tr h="850528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rgbClr val="FFFFFF"/>
                          </a:solidFill>
                        </a:rPr>
                        <a:t>Propiedad</a:t>
                      </a: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	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</a:rPr>
                        <a:t>Tipo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5532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rgbClr val="5A5F5E"/>
                          </a:solidFill>
                        </a:rPr>
                        <a:t>coords.latitute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5532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rgbClr val="5A5F5E"/>
                          </a:solidFill>
                        </a:rPr>
                        <a:t>coords.longitude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5532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coords.altitude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double o null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5532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coords.accuracy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5532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coords.altitudeAccuracy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double o null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517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err="1" smtClean="0"/>
              <a:t>Geolocation</a:t>
            </a:r>
            <a:r>
              <a:rPr lang="es-AR" sz="5400" dirty="0" smtClean="0"/>
              <a:t> API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727230"/>
            <a:ext cx="11757025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En vez de obtener la ubicación del usuario puntualmente, podemos recibir una actualización cada vez que esta cambie</a:t>
            </a:r>
          </a:p>
          <a:p>
            <a:pPr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endParaRPr lang="es-AR" sz="3600" dirty="0" smtClean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err="1" smtClean="0">
                <a:solidFill>
                  <a:srgbClr val="3366CC"/>
                </a:solidFill>
                <a:latin typeface="PT Mono"/>
              </a:rPr>
              <a:t>navigator.geolocation.watchPosition</a:t>
            </a:r>
            <a:r>
              <a:rPr lang="es-AR" sz="3600" dirty="0">
                <a:solidFill>
                  <a:srgbClr val="3366CC"/>
                </a:solidFill>
                <a:latin typeface="PT Mono"/>
              </a:rPr>
              <a:t/>
            </a:r>
            <a:br>
              <a:rPr lang="es-AR" sz="3600" dirty="0">
                <a:solidFill>
                  <a:srgbClr val="3366CC"/>
                </a:solidFill>
                <a:latin typeface="PT Mono"/>
              </a:rPr>
            </a:br>
            <a:r>
              <a:rPr lang="es-AR" sz="3600" dirty="0" smtClean="0">
                <a:solidFill>
                  <a:srgbClr val="3366CC"/>
                </a:solidFill>
                <a:latin typeface="PT Mono"/>
              </a:rPr>
              <a:t>(</a:t>
            </a:r>
            <a:r>
              <a:rPr lang="es-AR" sz="3600" dirty="0" err="1" smtClean="0">
                <a:solidFill>
                  <a:srgbClr val="3366CC"/>
                </a:solidFill>
                <a:latin typeface="PT Mono"/>
              </a:rPr>
              <a:t>handle_success</a:t>
            </a:r>
            <a:r>
              <a:rPr lang="es-AR" sz="3600" dirty="0">
                <a:solidFill>
                  <a:srgbClr val="3366CC"/>
                </a:solidFill>
                <a:latin typeface="PT Mono"/>
              </a:rPr>
              <a:t>, </a:t>
            </a:r>
            <a:r>
              <a:rPr lang="es-AR" sz="3600" dirty="0" err="1">
                <a:solidFill>
                  <a:srgbClr val="3366CC"/>
                </a:solidFill>
                <a:latin typeface="PT Mono"/>
              </a:rPr>
              <a:t>handle_errors</a:t>
            </a:r>
            <a:r>
              <a:rPr lang="es-AR" sz="3600" dirty="0" smtClean="0">
                <a:solidFill>
                  <a:srgbClr val="3366CC"/>
                </a:solidFill>
                <a:latin typeface="PT Mono"/>
              </a:rPr>
              <a:t>);</a:t>
            </a:r>
            <a:endParaRPr lang="es-AR" sz="3600" dirty="0">
              <a:solidFill>
                <a:srgbClr val="3366CC"/>
              </a:solidFill>
              <a:latin typeface="PT Mono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6102350" y="5295900"/>
            <a:ext cx="800100" cy="95250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5451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HTML5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727230"/>
            <a:ext cx="11757025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571500" indent="-571500" algn="l" defTabSz="479044">
              <a:spcBef>
                <a:spcPts val="72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La declaración del documento es muy simple</a:t>
            </a:r>
          </a:p>
          <a:p>
            <a:pPr marL="571500" indent="-571500" algn="l" defTabSz="479044">
              <a:spcBef>
                <a:spcPts val="72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Se incorporan los elementos semánticos</a:t>
            </a:r>
          </a:p>
          <a:p>
            <a:pPr marL="571500" indent="-571500" algn="l" defTabSz="479044">
              <a:spcBef>
                <a:spcPts val="72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Se crean nuevos atributos de control de formularios </a:t>
            </a:r>
          </a:p>
          <a:p>
            <a:pPr marL="571500" indent="-571500" algn="l" defTabSz="479044">
              <a:spcBef>
                <a:spcPts val="72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Se agregan archivos multimedia de audio y video</a:t>
            </a:r>
          </a:p>
          <a:p>
            <a:pPr marL="571500" indent="-571500" algn="l" defTabSz="479044">
              <a:spcBef>
                <a:spcPts val="36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Se puede complementar con otras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apis</a:t>
            </a:r>
            <a:endParaRPr lang="es-AR" sz="3600" dirty="0">
              <a:solidFill>
                <a:srgbClr val="3366CC"/>
              </a:solidFill>
              <a:latin typeface="PT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8805" y="8625164"/>
            <a:ext cx="682718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GEOLOCATION - LOCALSTORAGE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4971" y="4680912"/>
            <a:ext cx="96548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</a:t>
            </a: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header</a:t>
            </a: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&gt; - </a:t>
            </a:r>
            <a:r>
              <a:rPr lang="es-AR" sz="3200" dirty="0">
                <a:solidFill>
                  <a:srgbClr val="0070C0"/>
                </a:solidFill>
              </a:rPr>
              <a:t>&lt;</a:t>
            </a:r>
            <a:r>
              <a:rPr lang="es-AR" sz="3200" dirty="0" err="1">
                <a:solidFill>
                  <a:srgbClr val="0070C0"/>
                </a:solidFill>
              </a:rPr>
              <a:t>section</a:t>
            </a:r>
            <a:r>
              <a:rPr lang="es-AR" sz="3200" dirty="0" smtClean="0">
                <a:solidFill>
                  <a:srgbClr val="0070C0"/>
                </a:solidFill>
              </a:rPr>
              <a:t>&gt; - </a:t>
            </a:r>
            <a:r>
              <a:rPr lang="es-AR" sz="3200" dirty="0">
                <a:solidFill>
                  <a:srgbClr val="0070C0"/>
                </a:solidFill>
              </a:rPr>
              <a:t>&lt;</a:t>
            </a:r>
            <a:r>
              <a:rPr lang="es-AR" sz="3200" dirty="0" err="1">
                <a:solidFill>
                  <a:srgbClr val="0070C0"/>
                </a:solidFill>
              </a:rPr>
              <a:t>article</a:t>
            </a:r>
            <a:r>
              <a:rPr lang="es-AR" sz="3200" dirty="0">
                <a:solidFill>
                  <a:srgbClr val="0070C0"/>
                </a:solidFill>
              </a:rPr>
              <a:t>&gt; </a:t>
            </a: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- </a:t>
            </a:r>
            <a:r>
              <a:rPr kumimoji="0" lang="es-AR" sz="32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</a:t>
            </a:r>
            <a:r>
              <a:rPr kumimoji="0" lang="es-AR" sz="3200" b="0" i="0" u="none" strike="noStrike" cap="none" spc="0" normalizeH="0" dirty="0" err="1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aside</a:t>
            </a:r>
            <a:r>
              <a:rPr kumimoji="0" lang="es-AR" sz="32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&gt; </a:t>
            </a:r>
            <a:r>
              <a:rPr lang="es-AR" sz="3200" dirty="0">
                <a:solidFill>
                  <a:srgbClr val="0070C0"/>
                </a:solidFill>
              </a:rPr>
              <a:t>- &lt;</a:t>
            </a:r>
            <a:r>
              <a:rPr lang="es-AR" sz="3200" dirty="0" err="1">
                <a:solidFill>
                  <a:srgbClr val="0070C0"/>
                </a:solidFill>
              </a:rPr>
              <a:t>footer</a:t>
            </a:r>
            <a:r>
              <a:rPr lang="es-AR" sz="3200" dirty="0" smtClean="0">
                <a:solidFill>
                  <a:srgbClr val="0070C0"/>
                </a:solidFill>
              </a:rPr>
              <a:t>&gt;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5007" y="6154142"/>
            <a:ext cx="70884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“</a:t>
            </a: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number</a:t>
            </a: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” – “date” – “time” – “calendar”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7456" y="3243990"/>
            <a:ext cx="3569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&lt;!DOCTYPE</a:t>
            </a:r>
            <a:r>
              <a:rPr kumimoji="0" lang="es-AR" sz="32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</a:t>
            </a:r>
            <a:r>
              <a:rPr kumimoji="0" lang="es-AR" sz="3200" b="0" i="0" u="none" strike="noStrike" cap="none" spc="0" normalizeH="0" dirty="0" err="1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html</a:t>
            </a:r>
            <a:r>
              <a:rPr kumimoji="0" lang="es-AR" sz="32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&gt;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14217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  <p:bldP spid="3" grpId="0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XHTML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727230"/>
            <a:ext cx="11757025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571500" indent="-571500" algn="l" defTabSz="479044">
              <a:spcBef>
                <a:spcPts val="36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Es una remodelación HTML, una versión más robusta</a:t>
            </a:r>
          </a:p>
          <a:p>
            <a:pPr marL="571500" indent="-571500" algn="l" defTabSz="479044">
              <a:spcBef>
                <a:spcPts val="36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Es una adaptación de HTML al lenguaje XML</a:t>
            </a:r>
          </a:p>
          <a:p>
            <a:pPr marL="571500" indent="-571500" algn="l" defTabSz="479044">
              <a:spcBef>
                <a:spcPts val="36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>
                <a:solidFill>
                  <a:schemeClr val="accent2">
                    <a:lumMod val="50000"/>
                  </a:schemeClr>
                </a:solidFill>
              </a:rPr>
              <a:t>Surgió ante los problemas de compatibilidad que 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existían cuando </a:t>
            </a:r>
            <a:r>
              <a:rPr lang="es-AR" sz="3600" dirty="0">
                <a:solidFill>
                  <a:schemeClr val="accent2">
                    <a:lumMod val="50000"/>
                  </a:schemeClr>
                </a:solidFill>
              </a:rPr>
              <a:t>se abría un documento HTML en distintos navegadores</a:t>
            </a:r>
          </a:p>
          <a:p>
            <a:pPr marL="571500" indent="-571500" algn="l" defTabSz="479044">
              <a:spcBef>
                <a:spcPts val="36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La sintaxis del lenguaje HTML es muy permisivo</a:t>
            </a:r>
          </a:p>
          <a:p>
            <a:pPr marL="571500" indent="-571500" algn="l" defTabSz="479044">
              <a:spcBef>
                <a:spcPts val="36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XHTML es mucho más estricto para evitar errores a la hora de ser interpretados por los navegadores</a:t>
            </a:r>
          </a:p>
        </p:txBody>
      </p:sp>
    </p:spTree>
    <p:extLst>
      <p:ext uri="{BB962C8B-B14F-4D97-AF65-F5344CB8AC3E}">
        <p14:creationId xmlns:p14="http://schemas.microsoft.com/office/powerpoint/2010/main" val="35108764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Repaso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524000"/>
            <a:ext cx="11563350" cy="61340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Creación del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Layout</a:t>
            </a:r>
            <a:endParaRPr lang="es-AR" sz="36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Mediante tablas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Mediante contenedores &lt;</a:t>
            </a:r>
            <a:r>
              <a:rPr lang="es-AR" sz="3600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iv&gt; y &lt;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span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&gt; + CSS</a:t>
            </a:r>
            <a:endParaRPr lang="es-AR" sz="3600" dirty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HTML5 – incorpora los </a:t>
            </a:r>
            <a:r>
              <a:rPr lang="es-AR" sz="3600" dirty="0" err="1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ags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 semánticos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7142" t="30791" r="65886" b="33588"/>
          <a:stretch/>
        </p:blipFill>
        <p:spPr bwMode="auto">
          <a:xfrm>
            <a:off x="9079688" y="5492749"/>
            <a:ext cx="3460750" cy="393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8197" y="7613648"/>
            <a:ext cx="144590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Header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1418" y="6656664"/>
            <a:ext cx="83195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Nav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2421" y="8452779"/>
            <a:ext cx="146995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Section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33835" y="6688412"/>
            <a:ext cx="124232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Article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0742" y="8476400"/>
            <a:ext cx="112851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Aside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4912" y="7613648"/>
            <a:ext cx="128560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Footer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3003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XHTML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727230"/>
            <a:ext cx="11757025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Establece las siguientes normas:</a:t>
            </a:r>
          </a:p>
          <a:p>
            <a:pPr marL="571500" lvl="4" indent="-571500" algn="l" defTabSz="479044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Las etiquetas se tienen que cerrar de acuerdo a cómo se abren, es decir manteniendo el orden</a:t>
            </a:r>
          </a:p>
          <a:p>
            <a:pPr marL="571500" lvl="4" indent="-571500" algn="l" defTabSz="479044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Los nombres de las etiquetas y atributos siempre se escriben en minúscula</a:t>
            </a:r>
          </a:p>
          <a:p>
            <a:pPr marL="571500" lvl="4" indent="-571500" algn="l" defTabSz="479044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El valor de los atributos se encierra siempre entre comillas</a:t>
            </a:r>
          </a:p>
          <a:p>
            <a:pPr marL="571500" lvl="4" indent="-571500" algn="l" defTabSz="479044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Todas las etiquetas deben cerrarse siempre, incluso las etiquetas no tienen cierre</a:t>
            </a:r>
          </a:p>
        </p:txBody>
      </p:sp>
    </p:spTree>
    <p:extLst>
      <p:ext uri="{BB962C8B-B14F-4D97-AF65-F5344CB8AC3E}">
        <p14:creationId xmlns:p14="http://schemas.microsoft.com/office/powerpoint/2010/main" val="1761672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XHTML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4" y="1727230"/>
            <a:ext cx="11757025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Un concepto fundamental de XHTML es lograr páginas semánticas</a:t>
            </a:r>
          </a:p>
          <a:p>
            <a:pPr algn="l"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Documentos donde se especifican qué elementos forman el contenido y no cómo tiene que verse cada cosa</a:t>
            </a:r>
          </a:p>
          <a:p>
            <a:pPr algn="l"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Por esta razón, se eliminan todas las etiquetas y atributos que sirven para definir el aspecto</a:t>
            </a:r>
          </a:p>
        </p:txBody>
      </p:sp>
    </p:spTree>
    <p:extLst>
      <p:ext uri="{BB962C8B-B14F-4D97-AF65-F5344CB8AC3E}">
        <p14:creationId xmlns:p14="http://schemas.microsoft.com/office/powerpoint/2010/main" val="3426196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355600" y="2549702"/>
            <a:ext cx="12293600" cy="3238501"/>
          </a:xfrm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 dirty="0">
                <a:solidFill>
                  <a:srgbClr val="535353"/>
                </a:solidFill>
              </a:rPr>
              <a:t>¿</a:t>
            </a:r>
            <a:r>
              <a:rPr sz="5100" cap="all" dirty="0" err="1">
                <a:solidFill>
                  <a:srgbClr val="535353"/>
                </a:solidFill>
              </a:rPr>
              <a:t>Qué</a:t>
            </a:r>
            <a:r>
              <a:rPr sz="5100" cap="all" dirty="0">
                <a:solidFill>
                  <a:srgbClr val="535353"/>
                </a:solidFill>
              </a:rPr>
              <a:t> </a:t>
            </a:r>
            <a:r>
              <a:rPr sz="5100" cap="all" dirty="0" err="1">
                <a:solidFill>
                  <a:srgbClr val="535353"/>
                </a:solidFill>
              </a:rPr>
              <a:t>necesitamos</a:t>
            </a:r>
            <a:r>
              <a:rPr sz="5100" cap="all" dirty="0">
                <a:solidFill>
                  <a:srgbClr val="535353"/>
                </a:solidFill>
              </a:rPr>
              <a:t> para </a:t>
            </a:r>
            <a:r>
              <a:rPr sz="5100" cap="all" dirty="0" err="1">
                <a:solidFill>
                  <a:srgbClr val="535353"/>
                </a:solidFill>
              </a:rPr>
              <a:t>desarrollar</a:t>
            </a:r>
            <a:r>
              <a:rPr sz="5100" cap="all" dirty="0">
                <a:solidFill>
                  <a:srgbClr val="535353"/>
                </a:solidFill>
              </a:rPr>
              <a:t>?</a:t>
            </a:r>
          </a:p>
        </p:txBody>
      </p:sp>
      <p:sp>
        <p:nvSpPr>
          <p:cNvPr id="333" name="Shape 333"/>
          <p:cNvSpPr/>
          <p:nvPr/>
        </p:nvSpPr>
        <p:spPr>
          <a:xfrm>
            <a:off x="5162723" y="6094528"/>
            <a:ext cx="26793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7200" cap="all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NADA</a:t>
            </a:r>
          </a:p>
        </p:txBody>
      </p:sp>
      <p:sp>
        <p:nvSpPr>
          <p:cNvPr id="334" name="Shape 334"/>
          <p:cNvSpPr/>
          <p:nvPr/>
        </p:nvSpPr>
        <p:spPr>
          <a:xfrm>
            <a:off x="0" y="7233958"/>
            <a:ext cx="130048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D7620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D7620E"/>
                </a:solidFill>
              </a:rPr>
              <a:t>Tenemos todo lo que necesitamos</a:t>
            </a:r>
          </a:p>
        </p:txBody>
      </p:sp>
      <p:sp>
        <p:nvSpPr>
          <p:cNvPr id="5" name="Shape 60"/>
          <p:cNvSpPr txBox="1">
            <a:spLocks/>
          </p:cNvSpPr>
          <p:nvPr/>
        </p:nvSpPr>
        <p:spPr>
          <a:xfrm>
            <a:off x="355600" y="254000"/>
            <a:ext cx="122936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es-AR" sz="5400" cap="none" dirty="0" smtClean="0">
                <a:solidFill>
                  <a:srgbClr val="000000"/>
                </a:solidFill>
              </a:rPr>
              <a:t>Entonces..</a:t>
            </a:r>
            <a:endParaRPr lang="es-AR" sz="5400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1" animBg="1" advAuto="0"/>
      <p:bldP spid="334" grpId="2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xfrm>
            <a:off x="355600" y="0"/>
            <a:ext cx="12293600" cy="2578100"/>
          </a:xfrm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¿Qué necesitamos para desarrollar?</a:t>
            </a:r>
          </a:p>
        </p:txBody>
      </p:sp>
      <p:pic>
        <p:nvPicPr>
          <p:cNvPr id="337" name="Apps_text_editor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7041" y="3528283"/>
            <a:ext cx="2262918" cy="2262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browser_icon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4693" y="3169469"/>
            <a:ext cx="3821212" cy="2980546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1725922" y="6203949"/>
            <a:ext cx="30251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Editor de textos</a:t>
            </a:r>
          </a:p>
        </p:txBody>
      </p:sp>
      <p:sp>
        <p:nvSpPr>
          <p:cNvPr id="340" name="Shape 340"/>
          <p:cNvSpPr/>
          <p:nvPr/>
        </p:nvSpPr>
        <p:spPr>
          <a:xfrm>
            <a:off x="8344768" y="6203949"/>
            <a:ext cx="208106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Navegador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Formularios 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Html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72410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Formularios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920538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>
                <a:solidFill>
                  <a:schemeClr val="accent2">
                    <a:lumMod val="50000"/>
                  </a:schemeClr>
                </a:solidFill>
              </a:rPr>
              <a:t>Se 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define con el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tag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 &lt;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form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 un elemento que permite 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la interacción con el usuario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Son usados para recolectar 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datos que ingresa el usuario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para que posteriormente sean procesados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Permiten enviar requerimientos con estos datos al servidor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Las etiquetas &lt;input&gt; define los distintos tipos de datos que puede ingresar el usuario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0" y="2081212"/>
            <a:ext cx="5322887" cy="3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4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Atributos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920538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Action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: posee la URL que indica a dónde se van a enviar los datos del formulario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Method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: define el método HTTP usado para enviar los datos ingresados por los usuarios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GET 		– No permite enviar archivos adjuntos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s-AR" sz="28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				– Los datos enviados se ven en la barra de direcciones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	POST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>	– 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Los datos enviados no se pueden ver tan fácilmente</a:t>
            </a:r>
            <a:r>
              <a:rPr lang="es-AR" sz="2800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s-AR" sz="28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				– Permite enviar muchos más datos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Name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: Establece el nombre del formulario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Target: Indica dónde se mostrará la respuesta que reciba del servidor (_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blank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, _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self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, _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parent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, _top)</a:t>
            </a:r>
          </a:p>
        </p:txBody>
      </p:sp>
    </p:spTree>
    <p:extLst>
      <p:ext uri="{BB962C8B-B14F-4D97-AF65-F5344CB8AC3E}">
        <p14:creationId xmlns:p14="http://schemas.microsoft.com/office/powerpoint/2010/main" val="1841623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827881" y="1452560"/>
            <a:ext cx="11349038" cy="52149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b="1" dirty="0" smtClean="0">
                <a:solidFill>
                  <a:schemeClr val="accent2">
                    <a:lumMod val="50000"/>
                  </a:schemeClr>
                </a:solidFill>
              </a:rPr>
              <a:t>&lt;input&gt;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Es el más importante y utilizado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Son controles que permiten al usuario ingresar datos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Puede contener datos de distintos tipos que se definen con el atributo 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type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8487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HTML – Elementos del formulario</a:t>
            </a:r>
            <a:endParaRPr sz="5400" cap="all" dirty="0">
              <a:solidFill>
                <a:srgbClr val="535353"/>
              </a:solidFill>
            </a:endParaRPr>
          </a:p>
        </p:txBody>
      </p:sp>
      <p:graphicFrame>
        <p:nvGraphicFramePr>
          <p:cNvPr id="5" name="Table 259"/>
          <p:cNvGraphicFramePr/>
          <p:nvPr>
            <p:extLst>
              <p:ext uri="{D42A27DB-BD31-4B8C-83A1-F6EECF244321}">
                <p14:modId xmlns:p14="http://schemas.microsoft.com/office/powerpoint/2010/main" val="1059854494"/>
              </p:ext>
            </p:extLst>
          </p:nvPr>
        </p:nvGraphicFramePr>
        <p:xfrm>
          <a:off x="524934" y="2247900"/>
          <a:ext cx="11954932" cy="6699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251200"/>
                <a:gridCol w="4250266"/>
                <a:gridCol w="4453466"/>
              </a:tblGrid>
              <a:tr h="1004812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FFFFFF"/>
                          </a:solidFill>
                        </a:rPr>
                        <a:t>Tipo</a:t>
                      </a:r>
                      <a:r>
                        <a:rPr sz="2400" dirty="0">
                          <a:solidFill>
                            <a:srgbClr val="FFFFFF"/>
                          </a:solidFill>
                        </a:rPr>
                        <a:t> de campo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FFFFFF"/>
                          </a:solidFill>
                        </a:rPr>
                        <a:t>Código</a:t>
                      </a:r>
                      <a:r>
                        <a:rPr sz="2400" dirty="0">
                          <a:solidFill>
                            <a:srgbClr val="FFFFFF"/>
                          </a:solidFill>
                        </a:rPr>
                        <a:t> HTML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FFFFFF"/>
                          </a:solidFill>
                        </a:rPr>
                        <a:t>Notas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49073"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FFFFFF"/>
                          </a:solidFill>
                        </a:rPr>
                        <a:t>Texto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&lt;input 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type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="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text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"&gt;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es la opción por defecto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49073"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FFFFFF"/>
                          </a:solidFill>
                        </a:rPr>
                        <a:t>Contraseña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&lt;input 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type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="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password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"&gt;</a:t>
                      </a:r>
                      <a:endParaRPr sz="24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asteriscos en lugar de lo escrito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49073"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FFFFFF"/>
                          </a:solidFill>
                        </a:rPr>
                        <a:t>Radio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&lt;input 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type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="radio"&gt;</a:t>
                      </a:r>
                      <a:endParaRPr sz="24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grupos de opciones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49073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sz="2400" dirty="0" err="1" smtClean="0">
                          <a:solidFill>
                            <a:srgbClr val="FFFFFF"/>
                          </a:solidFill>
                        </a:rPr>
                        <a:t>rchivo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5A5F5E"/>
                          </a:solidFill>
                        </a:rPr>
                        <a:t>&lt;input type="file"&gt;</a:t>
                      </a:r>
                    </a:p>
                  </a:txBody>
                  <a:tcPr marL="50800" marR="50800" marT="50800" marB="50800" anchor="ctr" horzOverflow="overflow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cuadro de diálogo</a:t>
                      </a:r>
                    </a:p>
                  </a:txBody>
                  <a:tcPr marL="50800" marR="50800" marT="50800" marB="5080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49073"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err="1" smtClean="0">
                          <a:solidFill>
                            <a:srgbClr val="FFFFFF"/>
                          </a:solidFill>
                        </a:rPr>
                        <a:t>Checkbox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&lt;input 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type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="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checkbox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"&gt;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on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 / off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49073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err="1" smtClean="0">
                          <a:solidFill>
                            <a:srgbClr val="FFFFFF"/>
                          </a:solidFill>
                        </a:rPr>
                        <a:t>Submit</a:t>
                      </a:r>
                      <a:endParaRPr sz="24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&lt;input 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type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="</a:t>
                      </a:r>
                      <a:r>
                        <a:rPr lang="es-AR" sz="2400" dirty="0" err="1" smtClean="0">
                          <a:solidFill>
                            <a:srgbClr val="5A5F5E"/>
                          </a:solidFill>
                        </a:rPr>
                        <a:t>submit</a:t>
                      </a: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"&gt;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s-AR" sz="2400" dirty="0" smtClean="0">
                          <a:solidFill>
                            <a:srgbClr val="5A5F5E"/>
                          </a:solidFill>
                        </a:rPr>
                        <a:t>botón de envío de formulario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55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1408</Words>
  <Application>Microsoft Office PowerPoint</Application>
  <PresentationFormat>Custom</PresentationFormat>
  <Paragraphs>290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Avenir Roman</vt:lpstr>
      <vt:lpstr>Gill Sans Light</vt:lpstr>
      <vt:lpstr>Helvetica Neue Black Condensed</vt:lpstr>
      <vt:lpstr>Helvetica Neue Light</vt:lpstr>
      <vt:lpstr>PT Mono</vt:lpstr>
      <vt:lpstr>Wingdings</vt:lpstr>
      <vt:lpstr>Showroom</vt:lpstr>
      <vt:lpstr>1_Showroom</vt:lpstr>
      <vt:lpstr>HTML  Continuación</vt:lpstr>
      <vt:lpstr>HTML – Repaso</vt:lpstr>
      <vt:lpstr>HTML – Repaso</vt:lpstr>
      <vt:lpstr>HTML – Repaso</vt:lpstr>
      <vt:lpstr>Formularios  Html</vt:lpstr>
      <vt:lpstr>HTML – Formularios</vt:lpstr>
      <vt:lpstr>HTML – Atributos del formulario</vt:lpstr>
      <vt:lpstr>HTML – Elementos del formulario</vt:lpstr>
      <vt:lpstr>HTML – Elementos del formulario</vt:lpstr>
      <vt:lpstr>HTML – Elementos del formulario</vt:lpstr>
      <vt:lpstr>HTML – Elementos del formulario</vt:lpstr>
      <vt:lpstr>HTML – Elementos del formulario</vt:lpstr>
      <vt:lpstr>HTML – Elementos del formulario</vt:lpstr>
      <vt:lpstr>HTML – Elementos del formulario</vt:lpstr>
      <vt:lpstr>HTML – Elementos del formulario</vt:lpstr>
      <vt:lpstr>HTML – Elementos del formulario</vt:lpstr>
      <vt:lpstr>HTML – Elementos del formulario</vt:lpstr>
      <vt:lpstr>HTML – Elementos del formulario</vt:lpstr>
      <vt:lpstr>Elementos del  header</vt:lpstr>
      <vt:lpstr>HTML – Elementos del Header</vt:lpstr>
      <vt:lpstr>HTML – Elementos del Header</vt:lpstr>
      <vt:lpstr>HTML – Elementos del Header</vt:lpstr>
      <vt:lpstr>HTML – Elementos del Header</vt:lpstr>
      <vt:lpstr>HTML – Elementos del Header</vt:lpstr>
      <vt:lpstr>HTML – Elementos del Header</vt:lpstr>
      <vt:lpstr>HTML – Elementos del Header</vt:lpstr>
      <vt:lpstr>HTML – Elementos del Header</vt:lpstr>
      <vt:lpstr>HTML – Elementos del Header</vt:lpstr>
      <vt:lpstr>HTML – Elementos del Header</vt:lpstr>
      <vt:lpstr>HTML – Elementos del Header</vt:lpstr>
      <vt:lpstr> GEOlocation api</vt:lpstr>
      <vt:lpstr>Geolocation API</vt:lpstr>
      <vt:lpstr>PowerPoint Presentation</vt:lpstr>
      <vt:lpstr>Geolocation API</vt:lpstr>
      <vt:lpstr>PowerPoint Presentation</vt:lpstr>
      <vt:lpstr>Geolocation API</vt:lpstr>
      <vt:lpstr>Geolocation API</vt:lpstr>
      <vt:lpstr>HTML5</vt:lpstr>
      <vt:lpstr>XHTML</vt:lpstr>
      <vt:lpstr>XHTML</vt:lpstr>
      <vt:lpstr>XHTML</vt:lpstr>
      <vt:lpstr>¿Qué necesitamos para desarrollar?</vt:lpstr>
      <vt:lpstr>¿Qué necesitamos para desarrollar?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móvil</dc:title>
  <dc:creator>claudia</dc:creator>
  <cp:lastModifiedBy>matias s..</cp:lastModifiedBy>
  <cp:revision>355</cp:revision>
  <dcterms:modified xsi:type="dcterms:W3CDTF">2016-03-21T20:24:22Z</dcterms:modified>
</cp:coreProperties>
</file>